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82" r:id="rId3"/>
    <p:sldId id="262" r:id="rId4"/>
    <p:sldId id="263" r:id="rId5"/>
    <p:sldId id="264" r:id="rId6"/>
    <p:sldId id="268" r:id="rId7"/>
    <p:sldId id="269" r:id="rId8"/>
    <p:sldId id="267" r:id="rId9"/>
    <p:sldId id="270" r:id="rId10"/>
    <p:sldId id="281" r:id="rId11"/>
    <p:sldId id="293" r:id="rId12"/>
    <p:sldId id="271" r:id="rId13"/>
    <p:sldId id="272" r:id="rId14"/>
    <p:sldId id="273" r:id="rId15"/>
    <p:sldId id="292" r:id="rId16"/>
    <p:sldId id="274" r:id="rId17"/>
    <p:sldId id="275" r:id="rId18"/>
    <p:sldId id="276" r:id="rId19"/>
    <p:sldId id="277" r:id="rId20"/>
    <p:sldId id="278" r:id="rId21"/>
    <p:sldId id="279" r:id="rId22"/>
    <p:sldId id="280" r:id="rId23"/>
    <p:sldId id="283" r:id="rId24"/>
    <p:sldId id="284" r:id="rId25"/>
    <p:sldId id="285" r:id="rId26"/>
    <p:sldId id="286" r:id="rId27"/>
    <p:sldId id="287" r:id="rId28"/>
    <p:sldId id="288" r:id="rId29"/>
    <p:sldId id="28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61" autoAdjust="0"/>
    <p:restoredTop sz="94669" autoAdjust="0"/>
  </p:normalViewPr>
  <p:slideViewPr>
    <p:cSldViewPr snapToGrid="0">
      <p:cViewPr varScale="1">
        <p:scale>
          <a:sx n="50" d="100"/>
          <a:sy n="50" d="100"/>
        </p:scale>
        <p:origin x="54" y="171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A9C9AF3C-0D90-4EC9-9A00-FB9EF6168B46}" type="slidenum">
              <a:rPr lang="en-AU" altLang="en-US" smtClean="0"/>
              <a:pPr/>
              <a:t>‹#›</a:t>
            </a:fld>
            <a:endParaRPr lang="en-AU" altLang="en-US"/>
          </a:p>
        </p:txBody>
      </p:sp>
    </p:spTree>
    <p:extLst>
      <p:ext uri="{BB962C8B-B14F-4D97-AF65-F5344CB8AC3E}">
        <p14:creationId xmlns:p14="http://schemas.microsoft.com/office/powerpoint/2010/main" val="302915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F8003-F7A6-48C5-B6AF-8036B332CA5A}"/>
              </a:ext>
            </a:extLst>
          </p:cNvPr>
          <p:cNvSpPr>
            <a:spLocks noGrp="1"/>
          </p:cNvSpPr>
          <p:nvPr>
            <p:ph idx="1"/>
          </p:nvPr>
        </p:nvSpPr>
        <p:spPr>
          <a:xfrm>
            <a:off x="425304" y="1265274"/>
            <a:ext cx="11327217" cy="5443870"/>
          </a:xfrm>
        </p:spPr>
        <p:txBody>
          <a:bodyPr/>
          <a:lstStyle>
            <a:lvl1pPr marL="342900" indent="-342900">
              <a:lnSpc>
                <a:spcPct val="120000"/>
              </a:lnSpc>
              <a:buClr>
                <a:schemeClr val="accent1">
                  <a:lumMod val="75000"/>
                </a:schemeClr>
              </a:buClr>
              <a:buFont typeface="Wingdings" panose="05000000000000000000" pitchFamily="2" charset="2"/>
              <a:buChar char="l"/>
              <a:defRPr sz="3200">
                <a:solidFill>
                  <a:schemeClr val="accent5">
                    <a:lumMod val="50000"/>
                  </a:schemeClr>
                </a:solidFill>
                <a:latin typeface="Arial" panose="020B0604020202020204" pitchFamily="34" charset="0"/>
                <a:cs typeface="Arial" panose="020B0604020202020204" pitchFamily="34" charset="0"/>
              </a:defRPr>
            </a:lvl1pPr>
            <a:lvl2pPr>
              <a:lnSpc>
                <a:spcPct val="120000"/>
              </a:lnSpc>
              <a:defRPr sz="2800">
                <a:solidFill>
                  <a:schemeClr val="accent5">
                    <a:lumMod val="50000"/>
                  </a:schemeClr>
                </a:solidFill>
                <a:latin typeface="Arial" panose="020B0604020202020204" pitchFamily="34" charset="0"/>
                <a:cs typeface="Arial" panose="020B0604020202020204" pitchFamily="34" charset="0"/>
              </a:defRPr>
            </a:lvl2pPr>
            <a:lvl3pPr>
              <a:defRPr>
                <a:solidFill>
                  <a:schemeClr val="accent5">
                    <a:lumMod val="50000"/>
                  </a:schemeClr>
                </a:solidFill>
                <a:latin typeface="Arial" panose="020B0604020202020204" pitchFamily="34" charset="0"/>
                <a:cs typeface="Arial" panose="020B0604020202020204" pitchFamily="34" charset="0"/>
              </a:defRPr>
            </a:lvl3pPr>
            <a:lvl4pPr>
              <a:defRPr>
                <a:solidFill>
                  <a:schemeClr val="accent5">
                    <a:lumMod val="50000"/>
                  </a:schemeClr>
                </a:solidFill>
                <a:latin typeface="Arial" panose="020B0604020202020204" pitchFamily="34" charset="0"/>
                <a:cs typeface="Arial" panose="020B0604020202020204" pitchFamily="34" charset="0"/>
              </a:defRPr>
            </a:lvl4pPr>
            <a:lvl5pPr>
              <a:defRPr>
                <a:solidFill>
                  <a:schemeClr val="accent5">
                    <a:lumMod val="50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Box 8">
            <a:extLst>
              <a:ext uri="{FF2B5EF4-FFF2-40B4-BE49-F238E27FC236}">
                <a16:creationId xmlns:a16="http://schemas.microsoft.com/office/drawing/2014/main" id="{E8E0D43E-876F-43A6-93C3-562CA99FB9A3}"/>
              </a:ext>
            </a:extLst>
          </p:cNvPr>
          <p:cNvSpPr txBox="1"/>
          <p:nvPr userDrawn="1"/>
        </p:nvSpPr>
        <p:spPr>
          <a:xfrm>
            <a:off x="784964" y="350730"/>
            <a:ext cx="10622072" cy="769441"/>
          </a:xfrm>
          <a:prstGeom prst="rect">
            <a:avLst/>
          </a:prstGeom>
          <a:noFill/>
        </p:spPr>
        <p:txBody>
          <a:bodyPr wrap="square" rtlCol="0">
            <a:spAutoFit/>
          </a:bodyPr>
          <a:lstStyle/>
          <a:p>
            <a:pPr algn="ctr"/>
            <a:r>
              <a:rPr lang="en-AU" sz="4400" b="1" dirty="0">
                <a:solidFill>
                  <a:schemeClr val="accent1">
                    <a:lumMod val="75000"/>
                  </a:schemeClr>
                </a:solidFill>
              </a:rPr>
              <a:t>PAUL’S HEART</a:t>
            </a:r>
          </a:p>
        </p:txBody>
      </p:sp>
    </p:spTree>
    <p:extLst>
      <p:ext uri="{BB962C8B-B14F-4D97-AF65-F5344CB8AC3E}">
        <p14:creationId xmlns:p14="http://schemas.microsoft.com/office/powerpoint/2010/main" val="264710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74C13CC6-753F-425C-941B-89736653F77D}" type="slidenum">
              <a:rPr lang="en-AU" altLang="en-US" smtClean="0"/>
              <a:pPr/>
              <a:t>‹#›</a:t>
            </a:fld>
            <a:endParaRPr lang="en-AU" altLang="en-US"/>
          </a:p>
        </p:txBody>
      </p:sp>
    </p:spTree>
    <p:extLst>
      <p:ext uri="{BB962C8B-B14F-4D97-AF65-F5344CB8AC3E}">
        <p14:creationId xmlns:p14="http://schemas.microsoft.com/office/powerpoint/2010/main" val="384800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DEE5FF2A-0111-479F-9E49-FD39C5DBCE98}" type="slidenum">
              <a:rPr lang="en-AU" altLang="en-US" smtClean="0"/>
              <a:pPr/>
              <a:t>‹#›</a:t>
            </a:fld>
            <a:endParaRPr lang="en-AU" altLang="en-US"/>
          </a:p>
        </p:txBody>
      </p:sp>
    </p:spTree>
    <p:extLst>
      <p:ext uri="{BB962C8B-B14F-4D97-AF65-F5344CB8AC3E}">
        <p14:creationId xmlns:p14="http://schemas.microsoft.com/office/powerpoint/2010/main" val="260940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AU" altLang="en-US"/>
          </a:p>
        </p:txBody>
      </p:sp>
      <p:sp>
        <p:nvSpPr>
          <p:cNvPr id="8" name="Footer Placeholder 7"/>
          <p:cNvSpPr>
            <a:spLocks noGrp="1"/>
          </p:cNvSpPr>
          <p:nvPr>
            <p:ph type="ftr" sz="quarter" idx="11"/>
          </p:nvPr>
        </p:nvSpPr>
        <p:spPr/>
        <p:txBody>
          <a:bodyPr/>
          <a:lstStyle/>
          <a:p>
            <a:endParaRPr lang="en-AU" altLang="en-US"/>
          </a:p>
        </p:txBody>
      </p:sp>
      <p:sp>
        <p:nvSpPr>
          <p:cNvPr id="9" name="Slide Number Placeholder 8"/>
          <p:cNvSpPr>
            <a:spLocks noGrp="1"/>
          </p:cNvSpPr>
          <p:nvPr>
            <p:ph type="sldNum" sz="quarter" idx="12"/>
          </p:nvPr>
        </p:nvSpPr>
        <p:spPr/>
        <p:txBody>
          <a:bodyPr/>
          <a:lstStyle/>
          <a:p>
            <a:fld id="{132987B9-7963-42EA-9B9C-DFB8EEBC82BD}" type="slidenum">
              <a:rPr lang="en-AU" altLang="en-US" smtClean="0"/>
              <a:pPr/>
              <a:t>‹#›</a:t>
            </a:fld>
            <a:endParaRPr lang="en-AU" altLang="en-US"/>
          </a:p>
        </p:txBody>
      </p:sp>
    </p:spTree>
    <p:extLst>
      <p:ext uri="{BB962C8B-B14F-4D97-AF65-F5344CB8AC3E}">
        <p14:creationId xmlns:p14="http://schemas.microsoft.com/office/powerpoint/2010/main" val="4269333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AU" altLang="en-US"/>
          </a:p>
        </p:txBody>
      </p:sp>
      <p:sp>
        <p:nvSpPr>
          <p:cNvPr id="4" name="Footer Placeholder 3"/>
          <p:cNvSpPr>
            <a:spLocks noGrp="1"/>
          </p:cNvSpPr>
          <p:nvPr>
            <p:ph type="ftr" sz="quarter" idx="11"/>
          </p:nvPr>
        </p:nvSpPr>
        <p:spPr/>
        <p:txBody>
          <a:bodyPr/>
          <a:lstStyle/>
          <a:p>
            <a:endParaRPr lang="en-AU" altLang="en-US"/>
          </a:p>
        </p:txBody>
      </p:sp>
      <p:sp>
        <p:nvSpPr>
          <p:cNvPr id="5" name="Slide Number Placeholder 4"/>
          <p:cNvSpPr>
            <a:spLocks noGrp="1"/>
          </p:cNvSpPr>
          <p:nvPr>
            <p:ph type="sldNum" sz="quarter" idx="12"/>
          </p:nvPr>
        </p:nvSpPr>
        <p:spPr/>
        <p:txBody>
          <a:bodyPr/>
          <a:lstStyle/>
          <a:p>
            <a:fld id="{C5337100-D9D3-465B-B796-BB7C6DA8B13E}" type="slidenum">
              <a:rPr lang="en-AU" altLang="en-US" smtClean="0"/>
              <a:pPr/>
              <a:t>‹#›</a:t>
            </a:fld>
            <a:endParaRPr lang="en-AU" altLang="en-US"/>
          </a:p>
        </p:txBody>
      </p:sp>
    </p:spTree>
    <p:extLst>
      <p:ext uri="{BB962C8B-B14F-4D97-AF65-F5344CB8AC3E}">
        <p14:creationId xmlns:p14="http://schemas.microsoft.com/office/powerpoint/2010/main" val="571465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altLang="en-US"/>
          </a:p>
        </p:txBody>
      </p:sp>
      <p:sp>
        <p:nvSpPr>
          <p:cNvPr id="3" name="Footer Placeholder 2"/>
          <p:cNvSpPr>
            <a:spLocks noGrp="1"/>
          </p:cNvSpPr>
          <p:nvPr>
            <p:ph type="ftr" sz="quarter" idx="11"/>
          </p:nvPr>
        </p:nvSpPr>
        <p:spPr/>
        <p:txBody>
          <a:bodyPr/>
          <a:lstStyle/>
          <a:p>
            <a:endParaRPr lang="en-AU" altLang="en-US"/>
          </a:p>
        </p:txBody>
      </p:sp>
      <p:sp>
        <p:nvSpPr>
          <p:cNvPr id="4" name="Slide Number Placeholder 3"/>
          <p:cNvSpPr>
            <a:spLocks noGrp="1"/>
          </p:cNvSpPr>
          <p:nvPr>
            <p:ph type="sldNum" sz="quarter" idx="12"/>
          </p:nvPr>
        </p:nvSpPr>
        <p:spPr/>
        <p:txBody>
          <a:bodyPr/>
          <a:lstStyle/>
          <a:p>
            <a:fld id="{85121634-CFF2-40C1-B2BB-B2412429726B}" type="slidenum">
              <a:rPr lang="en-AU" altLang="en-US" smtClean="0"/>
              <a:pPr/>
              <a:t>‹#›</a:t>
            </a:fld>
            <a:endParaRPr lang="en-AU" altLang="en-US"/>
          </a:p>
        </p:txBody>
      </p:sp>
    </p:spTree>
    <p:extLst>
      <p:ext uri="{BB962C8B-B14F-4D97-AF65-F5344CB8AC3E}">
        <p14:creationId xmlns:p14="http://schemas.microsoft.com/office/powerpoint/2010/main" val="2669780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A037B3DB-1FD3-4659-9B0C-BD04C42F5F1F}" type="slidenum">
              <a:rPr lang="en-AU" altLang="en-US" smtClean="0"/>
              <a:pPr/>
              <a:t>‹#›</a:t>
            </a:fld>
            <a:endParaRPr lang="en-AU" altLang="en-US"/>
          </a:p>
        </p:txBody>
      </p:sp>
    </p:spTree>
    <p:extLst>
      <p:ext uri="{BB962C8B-B14F-4D97-AF65-F5344CB8AC3E}">
        <p14:creationId xmlns:p14="http://schemas.microsoft.com/office/powerpoint/2010/main" val="813697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14B512B5-3099-438F-8206-BAD7BF09703A}" type="slidenum">
              <a:rPr lang="en-AU" altLang="en-US" smtClean="0"/>
              <a:pPr/>
              <a:t>‹#›</a:t>
            </a:fld>
            <a:endParaRPr lang="en-AU" altLang="en-US"/>
          </a:p>
        </p:txBody>
      </p:sp>
    </p:spTree>
    <p:extLst>
      <p:ext uri="{BB962C8B-B14F-4D97-AF65-F5344CB8AC3E}">
        <p14:creationId xmlns:p14="http://schemas.microsoft.com/office/powerpoint/2010/main" val="1870027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F56589D2-572B-4D7B-A1C6-3B23A3E3C4E0}" type="slidenum">
              <a:rPr lang="en-AU" altLang="en-US" smtClean="0"/>
              <a:pPr/>
              <a:t>‹#›</a:t>
            </a:fld>
            <a:endParaRPr lang="en-AU" altLang="en-US"/>
          </a:p>
        </p:txBody>
      </p:sp>
    </p:spTree>
    <p:extLst>
      <p:ext uri="{BB962C8B-B14F-4D97-AF65-F5344CB8AC3E}">
        <p14:creationId xmlns:p14="http://schemas.microsoft.com/office/powerpoint/2010/main" val="3358073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B1866B15-B661-4A09-925A-AD1B409A8854}" type="slidenum">
              <a:rPr lang="en-AU" altLang="en-US" smtClean="0"/>
              <a:pPr/>
              <a:t>‹#›</a:t>
            </a:fld>
            <a:endParaRPr lang="en-AU" altLang="en-US"/>
          </a:p>
        </p:txBody>
      </p:sp>
    </p:spTree>
    <p:extLst>
      <p:ext uri="{BB962C8B-B14F-4D97-AF65-F5344CB8AC3E}">
        <p14:creationId xmlns:p14="http://schemas.microsoft.com/office/powerpoint/2010/main" val="363056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AU"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595E6-A271-4DFD-B614-02116643BA90}" type="slidenum">
              <a:rPr lang="en-AU" altLang="en-US" smtClean="0"/>
              <a:pPr/>
              <a:t>‹#›</a:t>
            </a:fld>
            <a:endParaRPr lang="en-AU" altLang="en-US"/>
          </a:p>
        </p:txBody>
      </p:sp>
    </p:spTree>
    <p:extLst>
      <p:ext uri="{BB962C8B-B14F-4D97-AF65-F5344CB8AC3E}">
        <p14:creationId xmlns:p14="http://schemas.microsoft.com/office/powerpoint/2010/main" val="3449164721"/>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E0303-3A3F-49A5-AD10-4B84C7F9321D}"/>
              </a:ext>
            </a:extLst>
          </p:cNvPr>
          <p:cNvSpPr>
            <a:spLocks noGrp="1"/>
          </p:cNvSpPr>
          <p:nvPr>
            <p:ph type="ctrTitle"/>
          </p:nvPr>
        </p:nvSpPr>
        <p:spPr/>
        <p:txBody>
          <a:bodyPr/>
          <a:lstStyle/>
          <a:p>
            <a:r>
              <a:rPr lang="en-AU" b="1" dirty="0">
                <a:solidFill>
                  <a:schemeClr val="accent1">
                    <a:lumMod val="75000"/>
                  </a:schemeClr>
                </a:solidFill>
              </a:rPr>
              <a:t>CATCHING PAUL’S HEART</a:t>
            </a:r>
          </a:p>
        </p:txBody>
      </p:sp>
      <p:sp>
        <p:nvSpPr>
          <p:cNvPr id="3" name="Subtitle 2">
            <a:extLst>
              <a:ext uri="{FF2B5EF4-FFF2-40B4-BE49-F238E27FC236}">
                <a16:creationId xmlns:a16="http://schemas.microsoft.com/office/drawing/2014/main" id="{C713B130-4050-45E6-BF02-BC42D24D1622}"/>
              </a:ext>
            </a:extLst>
          </p:cNvPr>
          <p:cNvSpPr>
            <a:spLocks noGrp="1"/>
          </p:cNvSpPr>
          <p:nvPr>
            <p:ph type="subTitle" idx="1"/>
          </p:nvPr>
        </p:nvSpPr>
        <p:spPr/>
        <p:txBody>
          <a:bodyPr/>
          <a:lstStyle/>
          <a:p>
            <a:endParaRPr lang="en-AU" sz="4000" dirty="0"/>
          </a:p>
        </p:txBody>
      </p:sp>
    </p:spTree>
    <p:extLst>
      <p:ext uri="{BB962C8B-B14F-4D97-AF65-F5344CB8AC3E}">
        <p14:creationId xmlns:p14="http://schemas.microsoft.com/office/powerpoint/2010/main" val="439081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F551F4-A609-495F-BF1C-DEECF3B17AF6}"/>
              </a:ext>
            </a:extLst>
          </p:cNvPr>
          <p:cNvSpPr>
            <a:spLocks noGrp="1"/>
          </p:cNvSpPr>
          <p:nvPr>
            <p:ph idx="1"/>
          </p:nvPr>
        </p:nvSpPr>
        <p:spPr/>
        <p:txBody>
          <a:bodyPr/>
          <a:lstStyle/>
          <a:p>
            <a:pPr>
              <a:spcAft>
                <a:spcPts val="1200"/>
              </a:spcAft>
            </a:pPr>
            <a:r>
              <a:rPr lang="en-AU" dirty="0"/>
              <a:t>Paul’s life is dominated by an eternal perspective</a:t>
            </a:r>
          </a:p>
          <a:p>
            <a:pPr>
              <a:spcAft>
                <a:spcPts val="1200"/>
              </a:spcAft>
            </a:pPr>
            <a:r>
              <a:rPr lang="en-AU" dirty="0"/>
              <a:t>Paul’s confidence is that he lives in the power of the risen Christ</a:t>
            </a:r>
          </a:p>
          <a:p>
            <a:pPr>
              <a:spcAft>
                <a:spcPts val="1200"/>
              </a:spcAft>
            </a:pPr>
            <a:r>
              <a:rPr lang="en-AU" dirty="0"/>
              <a:t>Paul’s conviction is that God is working in all things</a:t>
            </a:r>
          </a:p>
          <a:p>
            <a:pPr>
              <a:spcAft>
                <a:spcPts val="1200"/>
              </a:spcAft>
            </a:pPr>
            <a:r>
              <a:rPr lang="en-AU" dirty="0"/>
              <a:t>Pauls’ passion is the glory of God (revealed pre-eminently in Jesus his Messiah, but now through human weakness)</a:t>
            </a:r>
          </a:p>
        </p:txBody>
      </p:sp>
    </p:spTree>
    <p:extLst>
      <p:ext uri="{BB962C8B-B14F-4D97-AF65-F5344CB8AC3E}">
        <p14:creationId xmlns:p14="http://schemas.microsoft.com/office/powerpoint/2010/main" val="386146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DE2F0B-D2A5-4AC1-B56B-9C5DC4384C0C}"/>
              </a:ext>
            </a:extLst>
          </p:cNvPr>
          <p:cNvSpPr>
            <a:spLocks noGrp="1"/>
          </p:cNvSpPr>
          <p:nvPr>
            <p:ph idx="1"/>
          </p:nvPr>
        </p:nvSpPr>
        <p:spPr/>
        <p:txBody>
          <a:bodyPr/>
          <a:lstStyle/>
          <a:p>
            <a:r>
              <a:rPr lang="en-AU" b="1" dirty="0"/>
              <a:t>2 Corinthians 4:1-18 (NLT2) </a:t>
            </a:r>
            <a:r>
              <a:rPr lang="en-AU" baseline="30000" dirty="0"/>
              <a:t>1 </a:t>
            </a:r>
            <a:r>
              <a:rPr lang="en-AU" dirty="0"/>
              <a:t> Therefore, since God in his mercy has given us this new way, we never give up. </a:t>
            </a:r>
            <a:r>
              <a:rPr lang="en-AU" baseline="30000" dirty="0"/>
              <a:t>2 </a:t>
            </a:r>
            <a:r>
              <a:rPr lang="en-AU" dirty="0"/>
              <a:t> We reject all shameful deeds and underhanded methods. We don’t try to trick anyone or distort the word of God. We tell the truth before God, and all who are honest know this. </a:t>
            </a:r>
            <a:r>
              <a:rPr lang="en-AU" baseline="30000" dirty="0"/>
              <a:t>3 </a:t>
            </a:r>
            <a:r>
              <a:rPr lang="en-AU" dirty="0"/>
              <a:t> If the Good News we preach is hidden behind a veil, it is hidden only from people who are perishing. </a:t>
            </a:r>
          </a:p>
        </p:txBody>
      </p:sp>
    </p:spTree>
    <p:extLst>
      <p:ext uri="{BB962C8B-B14F-4D97-AF65-F5344CB8AC3E}">
        <p14:creationId xmlns:p14="http://schemas.microsoft.com/office/powerpoint/2010/main" val="829415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r>
              <a:rPr lang="en-AU" baseline="30000" dirty="0"/>
              <a:t>4 </a:t>
            </a:r>
            <a:r>
              <a:rPr lang="en-AU" dirty="0"/>
              <a:t> Satan, who is the god of this world, has blinded the minds of those who don’t believe. They are unable to see the glorious light of the Good News. They don’t understand this message about the glory of Christ, who is the exact likeness of God. </a:t>
            </a:r>
            <a:r>
              <a:rPr lang="en-AU" baseline="30000" dirty="0"/>
              <a:t>5 </a:t>
            </a:r>
            <a:r>
              <a:rPr lang="en-AU" dirty="0"/>
              <a:t> You see, we don’t go around preaching about ourselves. We preach that Jesus Christ is Lord, and we ourselves are your servants for Jesus’ sake. </a:t>
            </a:r>
          </a:p>
        </p:txBody>
      </p:sp>
    </p:spTree>
    <p:extLst>
      <p:ext uri="{BB962C8B-B14F-4D97-AF65-F5344CB8AC3E}">
        <p14:creationId xmlns:p14="http://schemas.microsoft.com/office/powerpoint/2010/main" val="1108441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r>
              <a:rPr lang="en-AU" baseline="30000" dirty="0"/>
              <a:t>6 </a:t>
            </a:r>
            <a:r>
              <a:rPr lang="en-AU" dirty="0"/>
              <a:t> For God, who said, “Let there be light in the darkness,” has made this light shine in our hearts so we could know the glory of God that is seen in the face of Jesus Christ. </a:t>
            </a:r>
            <a:r>
              <a:rPr lang="en-AU" baseline="30000" dirty="0"/>
              <a:t>7 </a:t>
            </a:r>
            <a:r>
              <a:rPr lang="en-AU" dirty="0"/>
              <a:t> We now have this light shining in our hearts, but we ourselves are like fragile clay jars containing this great treasure. This makes it clear that our great power is from God, not from ourselves. </a:t>
            </a:r>
          </a:p>
        </p:txBody>
      </p:sp>
    </p:spTree>
    <p:extLst>
      <p:ext uri="{BB962C8B-B14F-4D97-AF65-F5344CB8AC3E}">
        <p14:creationId xmlns:p14="http://schemas.microsoft.com/office/powerpoint/2010/main" val="136748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r>
              <a:rPr lang="en-AU" baseline="30000" dirty="0"/>
              <a:t>8 </a:t>
            </a:r>
            <a:r>
              <a:rPr lang="en-AU" dirty="0"/>
              <a:t> We are pressed on every side by troubles, but we are not crushed. We are perplexed, but not driven to despair. </a:t>
            </a:r>
            <a:r>
              <a:rPr lang="en-AU" baseline="30000" dirty="0"/>
              <a:t>9 </a:t>
            </a:r>
            <a:r>
              <a:rPr lang="en-AU" dirty="0"/>
              <a:t> We are hunted down, but never abandoned by God. We get knocked down, but we are not destroyed. </a:t>
            </a:r>
            <a:r>
              <a:rPr lang="en-AU" baseline="30000" dirty="0"/>
              <a:t>10 </a:t>
            </a:r>
            <a:r>
              <a:rPr lang="en-AU" dirty="0"/>
              <a:t> Through suffering, our bodies continue to share in the death of Jesus so that the life of Jesus may also be seen in our bodies. </a:t>
            </a:r>
            <a:r>
              <a:rPr lang="en-AU" baseline="30000" dirty="0"/>
              <a:t>11 </a:t>
            </a:r>
            <a:r>
              <a:rPr lang="en-AU" dirty="0"/>
              <a:t> Yes, we live under constant danger of death because we serve Jesus, so that the life of Jesus will be evident in our dying bodies. </a:t>
            </a:r>
          </a:p>
        </p:txBody>
      </p:sp>
    </p:spTree>
    <p:extLst>
      <p:ext uri="{BB962C8B-B14F-4D97-AF65-F5344CB8AC3E}">
        <p14:creationId xmlns:p14="http://schemas.microsoft.com/office/powerpoint/2010/main" val="71041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r>
              <a:rPr lang="en-AU" baseline="30000" dirty="0"/>
              <a:t>12 </a:t>
            </a:r>
            <a:r>
              <a:rPr lang="en-AU" dirty="0"/>
              <a:t> So we live in the face of death, but this has resulted in eternal life for you. </a:t>
            </a:r>
            <a:r>
              <a:rPr lang="en-AU" baseline="30000" dirty="0"/>
              <a:t>13 </a:t>
            </a:r>
            <a:r>
              <a:rPr lang="en-AU" dirty="0"/>
              <a:t> But we continue to preach because we have the same kind of faith the psalmist had when he said, “I believed in God, so I spoke.” </a:t>
            </a:r>
            <a:r>
              <a:rPr lang="en-AU" baseline="30000" dirty="0"/>
              <a:t>14 </a:t>
            </a:r>
            <a:r>
              <a:rPr lang="en-AU" dirty="0"/>
              <a:t> We know that God, who raised the Lord Jesus, will also raise us with Jesus and present us to himself together with you. </a:t>
            </a:r>
            <a:r>
              <a:rPr lang="en-AU" baseline="30000" dirty="0"/>
              <a:t>15 </a:t>
            </a:r>
            <a:r>
              <a:rPr lang="en-AU" dirty="0"/>
              <a:t> All of this is for your benefit. And as God’s grace reaches more and more people, there will be great thanksgiving, and God will receive more and more glory. </a:t>
            </a:r>
          </a:p>
        </p:txBody>
      </p:sp>
    </p:spTree>
    <p:extLst>
      <p:ext uri="{BB962C8B-B14F-4D97-AF65-F5344CB8AC3E}">
        <p14:creationId xmlns:p14="http://schemas.microsoft.com/office/powerpoint/2010/main" val="1978913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r>
              <a:rPr lang="en-AU" baseline="30000" dirty="0"/>
              <a:t>16 </a:t>
            </a:r>
            <a:r>
              <a:rPr lang="en-AU" dirty="0"/>
              <a:t> That is why we never give up. Though our bodies are dying, our spirits are being renewed every day. </a:t>
            </a:r>
            <a:r>
              <a:rPr lang="en-AU" baseline="30000" dirty="0"/>
              <a:t>17 </a:t>
            </a:r>
            <a:r>
              <a:rPr lang="en-AU" dirty="0"/>
              <a:t> For our present troubles are small and won’t last very long. Yet they produce for us a glory that vastly outweighs them and will last forever! </a:t>
            </a:r>
            <a:r>
              <a:rPr lang="en-AU" baseline="30000" dirty="0"/>
              <a:t>18 </a:t>
            </a:r>
            <a:r>
              <a:rPr lang="en-AU" dirty="0"/>
              <a:t> So we don’t look at the troubles we can see now; rather, we fix our gaze on things that cannot be seen. For the things we see now will soon be gone, but the things we cannot see will last forever. </a:t>
            </a:r>
          </a:p>
        </p:txBody>
      </p:sp>
    </p:spTree>
    <p:extLst>
      <p:ext uri="{BB962C8B-B14F-4D97-AF65-F5344CB8AC3E}">
        <p14:creationId xmlns:p14="http://schemas.microsoft.com/office/powerpoint/2010/main" val="625177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fontScale="92500" lnSpcReduction="10000"/>
          </a:bodyPr>
          <a:lstStyle/>
          <a:p>
            <a:pPr marL="0" indent="0" algn="ctr">
              <a:buNone/>
            </a:pPr>
            <a:r>
              <a:rPr lang="en-AU" sz="3500" b="1" u="sng" cap="all" dirty="0"/>
              <a:t>1.  Paul’s life is dominated by an eternal perspective</a:t>
            </a:r>
          </a:p>
          <a:p>
            <a:r>
              <a:rPr lang="en-AU" baseline="30000" dirty="0"/>
              <a:t>16 </a:t>
            </a:r>
            <a:r>
              <a:rPr lang="en-AU" dirty="0"/>
              <a:t> That is why we never give up. Though our bodies are dying, our spirits are being renewed every day. </a:t>
            </a:r>
            <a:r>
              <a:rPr lang="en-AU" baseline="30000" dirty="0"/>
              <a:t>17 </a:t>
            </a:r>
            <a:r>
              <a:rPr lang="en-AU" dirty="0"/>
              <a:t> For our present troubles are small and won’t last very long. Yet they produce for us a glory that vastly outweighs them and will last forever! </a:t>
            </a:r>
            <a:r>
              <a:rPr lang="en-AU" baseline="30000" dirty="0"/>
              <a:t>18 </a:t>
            </a:r>
            <a:r>
              <a:rPr lang="en-AU" dirty="0"/>
              <a:t> So (long as) we don’t look at the troubles we can see now; rather, we fix our gaze on things that cannot be seen. For the things we see now will soon be gone, but the things we cannot see will last forever. </a:t>
            </a:r>
          </a:p>
        </p:txBody>
      </p:sp>
    </p:spTree>
    <p:extLst>
      <p:ext uri="{BB962C8B-B14F-4D97-AF65-F5344CB8AC3E}">
        <p14:creationId xmlns:p14="http://schemas.microsoft.com/office/powerpoint/2010/main" val="4025950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r>
              <a:rPr lang="en-AU" baseline="30000" dirty="0"/>
              <a:t>16 </a:t>
            </a:r>
            <a:r>
              <a:rPr lang="en-AU" dirty="0"/>
              <a:t> That is why we never give up. Though our bodies are dying, our spirits are being renewed every day. </a:t>
            </a:r>
            <a:r>
              <a:rPr lang="en-AU" baseline="30000" dirty="0"/>
              <a:t>17 </a:t>
            </a:r>
            <a:r>
              <a:rPr lang="en-AU" dirty="0"/>
              <a:t> For our present troubles are small and won’t last very long. Yet they produce for us a glory that vastly outweighs them and will last forever! </a:t>
            </a:r>
            <a:r>
              <a:rPr lang="en-AU" baseline="30000" dirty="0"/>
              <a:t>18 </a:t>
            </a:r>
            <a:r>
              <a:rPr lang="en-AU" dirty="0"/>
              <a:t> So we don’t look at the troubles we can see now; rather, we fix our gaze on things that cannot be seen. For the things we see now will soon be gone, but the things we cannot see will </a:t>
            </a:r>
            <a:r>
              <a:rPr lang="en-AU" dirty="0">
                <a:solidFill>
                  <a:schemeClr val="bg1"/>
                </a:solidFill>
              </a:rPr>
              <a:t>last forever. </a:t>
            </a:r>
          </a:p>
        </p:txBody>
      </p:sp>
    </p:spTree>
    <p:extLst>
      <p:ext uri="{BB962C8B-B14F-4D97-AF65-F5344CB8AC3E}">
        <p14:creationId xmlns:p14="http://schemas.microsoft.com/office/powerpoint/2010/main" val="3360643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fontScale="92500" lnSpcReduction="10000"/>
          </a:bodyPr>
          <a:lstStyle/>
          <a:p>
            <a:pPr marL="0" indent="0" algn="ctr">
              <a:buNone/>
            </a:pPr>
            <a:r>
              <a:rPr lang="en-AU" sz="3500" b="1" u="sng" cap="all" dirty="0"/>
              <a:t>1.  Paul’s life is dominated by an eternal perspective</a:t>
            </a:r>
          </a:p>
          <a:p>
            <a:r>
              <a:rPr lang="en-AU" baseline="30000" dirty="0"/>
              <a:t>16 </a:t>
            </a:r>
            <a:r>
              <a:rPr lang="en-AU" dirty="0"/>
              <a:t> That is why we never give up. Though our bodies are dying, our spirits are being renewed every day. </a:t>
            </a:r>
            <a:r>
              <a:rPr lang="en-AU" baseline="30000" dirty="0"/>
              <a:t>17 </a:t>
            </a:r>
            <a:r>
              <a:rPr lang="en-AU" dirty="0"/>
              <a:t> For our present troubles are small and won’t last very long. Yet they produce for us a glory that vastly outweighs them and will last forever! </a:t>
            </a:r>
            <a:r>
              <a:rPr lang="en-AU" baseline="30000" dirty="0"/>
              <a:t>18 </a:t>
            </a:r>
            <a:r>
              <a:rPr lang="en-AU" dirty="0"/>
              <a:t> So (long as) we don’t look at the troubles we can see now; rather, we fix our gaze on things that cannot be seen. For the things we see now will soon be gone, but the things we cannot see will last forever. </a:t>
            </a:r>
          </a:p>
        </p:txBody>
      </p:sp>
    </p:spTree>
    <p:extLst>
      <p:ext uri="{BB962C8B-B14F-4D97-AF65-F5344CB8AC3E}">
        <p14:creationId xmlns:p14="http://schemas.microsoft.com/office/powerpoint/2010/main" val="1886492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endParaRPr lang="en-AU" sz="1800" dirty="0"/>
          </a:p>
          <a:p>
            <a:r>
              <a:rPr lang="en-AU" dirty="0"/>
              <a:t>God is the eternal God. </a:t>
            </a:r>
          </a:p>
          <a:p>
            <a:r>
              <a:rPr lang="en-AU" dirty="0"/>
              <a:t>His life is eternal life. </a:t>
            </a:r>
          </a:p>
          <a:p>
            <a:r>
              <a:rPr lang="en-AU" dirty="0"/>
              <a:t>When Adam and Eve sinned he had to put them out of the garden in case they should eat of the ‘Tree of Life’ and live forever.</a:t>
            </a:r>
          </a:p>
          <a:p>
            <a:r>
              <a:rPr lang="en-AU" dirty="0"/>
              <a:t>He chose us in Christ before the foundation of the world</a:t>
            </a:r>
          </a:p>
          <a:p>
            <a:r>
              <a:rPr lang="en-AU" dirty="0"/>
              <a:t>Etc.</a:t>
            </a:r>
          </a:p>
        </p:txBody>
      </p:sp>
    </p:spTree>
    <p:extLst>
      <p:ext uri="{BB962C8B-B14F-4D97-AF65-F5344CB8AC3E}">
        <p14:creationId xmlns:p14="http://schemas.microsoft.com/office/powerpoint/2010/main" val="2931447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fontScale="92500" lnSpcReduction="20000"/>
          </a:bodyPr>
          <a:lstStyle/>
          <a:p>
            <a:pPr marL="0" indent="0" algn="ctr">
              <a:spcAft>
                <a:spcPts val="1200"/>
              </a:spcAft>
              <a:buNone/>
            </a:pPr>
            <a:r>
              <a:rPr lang="en-AU" b="1" dirty="0"/>
              <a:t>1)  Focusing on Eternity begins with a Personal encounter with the Living God</a:t>
            </a:r>
          </a:p>
          <a:p>
            <a:r>
              <a:rPr lang="en-AU" b="1" dirty="0"/>
              <a:t>Hebrews 11:8-10 (NLT2) </a:t>
            </a:r>
            <a:r>
              <a:rPr lang="en-AU" baseline="30000" dirty="0"/>
              <a:t>8 </a:t>
            </a:r>
            <a:r>
              <a:rPr lang="en-AU" dirty="0"/>
              <a:t> It was by faith that Abraham obeyed when God called him to leave home and go to another land that God would give him as his inheritance. He went without knowing where he was going. </a:t>
            </a:r>
            <a:r>
              <a:rPr lang="en-AU" baseline="30000" dirty="0"/>
              <a:t>9 </a:t>
            </a:r>
            <a:r>
              <a:rPr lang="en-AU" dirty="0"/>
              <a:t> And even when he reached the land God promised him, he lived there by faith—for he was like a foreigner, living in tents. And so did Isaac and Jacob, who inherited the same promise. </a:t>
            </a:r>
            <a:r>
              <a:rPr lang="en-AU" baseline="30000" dirty="0"/>
              <a:t>10 </a:t>
            </a:r>
            <a:r>
              <a:rPr lang="en-AU" dirty="0"/>
              <a:t> Abraham was confidently looking forward to a city with eternal foundations, a city designed and built by God.</a:t>
            </a:r>
          </a:p>
        </p:txBody>
      </p:sp>
    </p:spTree>
    <p:extLst>
      <p:ext uri="{BB962C8B-B14F-4D97-AF65-F5344CB8AC3E}">
        <p14:creationId xmlns:p14="http://schemas.microsoft.com/office/powerpoint/2010/main" val="3015383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pPr marL="514350" indent="-514350" algn="ctr">
              <a:buAutoNum type="arabicParenR" startAt="2"/>
            </a:pPr>
            <a:r>
              <a:rPr lang="en-AU" sz="3000" b="1" dirty="0"/>
              <a:t>Focusing on Eternity gives us a Hope and a Future</a:t>
            </a:r>
          </a:p>
          <a:p>
            <a:endParaRPr lang="en-AU" dirty="0"/>
          </a:p>
          <a:p>
            <a:r>
              <a:rPr lang="en-AU" dirty="0"/>
              <a:t>Our hope reflects three aspects which all concern our future:</a:t>
            </a:r>
          </a:p>
          <a:p>
            <a:pPr lvl="1"/>
            <a:r>
              <a:rPr lang="en-AU" b="1" dirty="0"/>
              <a:t>The Hope of Jesus’ Return (Tit 2:16; 1Jn 3:2-3)</a:t>
            </a:r>
          </a:p>
          <a:p>
            <a:pPr lvl="1"/>
            <a:r>
              <a:rPr lang="en-AU" b="1" dirty="0"/>
              <a:t>The Hope of our Resurrection (Rom 8:23-25)</a:t>
            </a:r>
          </a:p>
          <a:p>
            <a:pPr lvl="1"/>
            <a:r>
              <a:rPr lang="en-AU" b="1" dirty="0"/>
              <a:t>The Hope of Eternal Life (Tit 3:7)</a:t>
            </a:r>
          </a:p>
          <a:p>
            <a:endParaRPr lang="en-AU" dirty="0"/>
          </a:p>
        </p:txBody>
      </p:sp>
    </p:spTree>
    <p:extLst>
      <p:ext uri="{BB962C8B-B14F-4D97-AF65-F5344CB8AC3E}">
        <p14:creationId xmlns:p14="http://schemas.microsoft.com/office/powerpoint/2010/main" val="1888283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3EB01-D743-44F0-873D-400ACD054A37}"/>
              </a:ext>
            </a:extLst>
          </p:cNvPr>
          <p:cNvSpPr>
            <a:spLocks noGrp="1"/>
          </p:cNvSpPr>
          <p:nvPr>
            <p:ph idx="1"/>
          </p:nvPr>
        </p:nvSpPr>
        <p:spPr/>
        <p:txBody>
          <a:bodyPr/>
          <a:lstStyle/>
          <a:p>
            <a:endParaRPr lang="en-AU" dirty="0"/>
          </a:p>
          <a:p>
            <a:endParaRPr lang="en-AU" dirty="0"/>
          </a:p>
          <a:p>
            <a:endParaRPr lang="en-AU" dirty="0"/>
          </a:p>
          <a:p>
            <a:r>
              <a:rPr lang="en-AU" b="1" dirty="0">
                <a:solidFill>
                  <a:srgbClr val="C00000"/>
                </a:solidFill>
              </a:rPr>
              <a:t>Did you know that the odds against a Powerball jackpot are seventy seven Million to one?</a:t>
            </a:r>
          </a:p>
        </p:txBody>
      </p:sp>
    </p:spTree>
    <p:extLst>
      <p:ext uri="{BB962C8B-B14F-4D97-AF65-F5344CB8AC3E}">
        <p14:creationId xmlns:p14="http://schemas.microsoft.com/office/powerpoint/2010/main" val="2037433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r>
              <a:rPr lang="en-AU" b="1" dirty="0"/>
              <a:t>Hebrews 6:18-20 (NLT2) </a:t>
            </a:r>
            <a:r>
              <a:rPr lang="en-AU" baseline="30000" dirty="0"/>
              <a:t>18 </a:t>
            </a:r>
            <a:r>
              <a:rPr lang="en-AU" dirty="0"/>
              <a:t> So God has given both his promise and his oath. These two things are unchangeable because it is impossible for God to lie. Therefore, we who have fled to him for refuge can have great confidence as we hold to the hope that lies before us. </a:t>
            </a:r>
            <a:r>
              <a:rPr lang="en-AU" baseline="30000" dirty="0"/>
              <a:t>19 </a:t>
            </a:r>
            <a:r>
              <a:rPr lang="en-AU" dirty="0"/>
              <a:t> This hope is a strong and trustworthy anchor for our souls. It leads us through the curtain into God’s inner sanctuary. </a:t>
            </a:r>
            <a:r>
              <a:rPr lang="en-AU" baseline="30000" dirty="0"/>
              <a:t>20 </a:t>
            </a:r>
            <a:r>
              <a:rPr lang="en-AU" dirty="0"/>
              <a:t> (where) Jesus has already gone for us. </a:t>
            </a:r>
          </a:p>
        </p:txBody>
      </p:sp>
    </p:spTree>
    <p:extLst>
      <p:ext uri="{BB962C8B-B14F-4D97-AF65-F5344CB8AC3E}">
        <p14:creationId xmlns:p14="http://schemas.microsoft.com/office/powerpoint/2010/main" val="177101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normAutofit fontScale="85000" lnSpcReduction="20000"/>
          </a:bodyPr>
          <a:lstStyle/>
          <a:p>
            <a:pPr marL="0" indent="0" algn="ctr">
              <a:buNone/>
            </a:pPr>
            <a:r>
              <a:rPr lang="en-AU" sz="3500" b="1" dirty="0"/>
              <a:t>3)  Focusing on Eternity helps us to see the unseen</a:t>
            </a:r>
          </a:p>
          <a:p>
            <a:pPr>
              <a:spcAft>
                <a:spcPts val="1200"/>
              </a:spcAft>
            </a:pPr>
            <a:r>
              <a:rPr lang="en-AU" dirty="0"/>
              <a:t>When we focus on eternity we are focusing on the reality of the unseen world, in other words the world of the spirit.</a:t>
            </a:r>
          </a:p>
          <a:p>
            <a:pPr marL="0" indent="0">
              <a:spcAft>
                <a:spcPts val="1200"/>
              </a:spcAft>
              <a:buNone/>
            </a:pPr>
            <a:r>
              <a:rPr lang="en-AU" b="1" dirty="0"/>
              <a:t>2 Corinthians 5:7 </a:t>
            </a:r>
            <a:r>
              <a:rPr lang="en-AU" baseline="30000" dirty="0"/>
              <a:t>7 </a:t>
            </a:r>
            <a:r>
              <a:rPr lang="en-AU" dirty="0"/>
              <a:t> For we live by faith (believing) and not by sight (seeing).</a:t>
            </a:r>
          </a:p>
          <a:p>
            <a:pPr marL="0" indent="0">
              <a:spcAft>
                <a:spcPts val="1200"/>
              </a:spcAft>
              <a:buNone/>
            </a:pPr>
            <a:r>
              <a:rPr lang="en-AU" b="1" dirty="0"/>
              <a:t>2 Corinthians 5:7 (MSG) </a:t>
            </a:r>
            <a:r>
              <a:rPr lang="en-AU" baseline="30000" dirty="0"/>
              <a:t>7 </a:t>
            </a:r>
            <a:r>
              <a:rPr lang="en-AU" dirty="0"/>
              <a:t> It's what we trust in but don't yet see that keeps us going.</a:t>
            </a:r>
          </a:p>
          <a:p>
            <a:pPr marL="0" indent="0">
              <a:buNone/>
            </a:pPr>
            <a:r>
              <a:rPr lang="en-AU" b="1" dirty="0"/>
              <a:t>Hebrews 11:1-2 (NIV) </a:t>
            </a:r>
            <a:r>
              <a:rPr lang="en-AU" baseline="30000" dirty="0"/>
              <a:t>1 </a:t>
            </a:r>
            <a:r>
              <a:rPr lang="en-AU" dirty="0"/>
              <a:t> Now faith is being sure of what we hope for and certain of what we do not see. </a:t>
            </a:r>
            <a:r>
              <a:rPr lang="en-AU" baseline="30000" dirty="0"/>
              <a:t>2 </a:t>
            </a:r>
            <a:r>
              <a:rPr lang="en-AU" dirty="0"/>
              <a:t> This is what the ancients were commended for. (Abraham!)</a:t>
            </a:r>
          </a:p>
          <a:p>
            <a:endParaRPr lang="en-AU" dirty="0"/>
          </a:p>
        </p:txBody>
      </p:sp>
    </p:spTree>
    <p:extLst>
      <p:ext uri="{BB962C8B-B14F-4D97-AF65-F5344CB8AC3E}">
        <p14:creationId xmlns:p14="http://schemas.microsoft.com/office/powerpoint/2010/main" val="57552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endParaRPr lang="en-AU" b="1" dirty="0"/>
          </a:p>
          <a:p>
            <a:r>
              <a:rPr lang="en-AU" b="1" dirty="0"/>
              <a:t>We are seated with Christ in heavenly places</a:t>
            </a:r>
          </a:p>
          <a:p>
            <a:r>
              <a:rPr lang="en-AU" b="1" dirty="0"/>
              <a:t>We wrestle not against flesh and blood but against principalities and powers…</a:t>
            </a:r>
          </a:p>
          <a:p>
            <a:r>
              <a:rPr lang="en-AU" b="1" dirty="0"/>
              <a:t>Christ disarmed the principalities and powers and made a show of them openly, triumphing over them in the cross</a:t>
            </a:r>
          </a:p>
          <a:p>
            <a:endParaRPr lang="en-AU" dirty="0"/>
          </a:p>
        </p:txBody>
      </p:sp>
    </p:spTree>
    <p:extLst>
      <p:ext uri="{BB962C8B-B14F-4D97-AF65-F5344CB8AC3E}">
        <p14:creationId xmlns:p14="http://schemas.microsoft.com/office/powerpoint/2010/main" val="1153168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lstStyle/>
          <a:p>
            <a:r>
              <a:rPr lang="en-AU" b="1" dirty="0"/>
              <a:t>Colossians 3:1-2 (MSG) </a:t>
            </a:r>
            <a:r>
              <a:rPr lang="en-AU" baseline="30000" dirty="0"/>
              <a:t>1 </a:t>
            </a:r>
            <a:r>
              <a:rPr lang="en-AU" dirty="0"/>
              <a:t> So if you're serious about living this new resurrection life with Christ, </a:t>
            </a:r>
            <a:r>
              <a:rPr lang="en-AU" i="1" dirty="0"/>
              <a:t>act</a:t>
            </a:r>
            <a:r>
              <a:rPr lang="en-AU" dirty="0"/>
              <a:t> like it. Pursue the things over which Christ presides. </a:t>
            </a:r>
            <a:r>
              <a:rPr lang="en-AU" baseline="30000" dirty="0"/>
              <a:t>2 </a:t>
            </a:r>
            <a:r>
              <a:rPr lang="en-AU" dirty="0"/>
              <a:t> Don't shuffle along, eyes to the ground, absorbed with the things right in front of you. Look up, and be alert to what is going on around Christ—that's where the action is. See things from </a:t>
            </a:r>
            <a:r>
              <a:rPr lang="en-AU" i="1" dirty="0"/>
              <a:t>his</a:t>
            </a:r>
            <a:r>
              <a:rPr lang="en-AU" dirty="0"/>
              <a:t> perspective.</a:t>
            </a:r>
          </a:p>
        </p:txBody>
      </p:sp>
    </p:spTree>
    <p:extLst>
      <p:ext uri="{BB962C8B-B14F-4D97-AF65-F5344CB8AC3E}">
        <p14:creationId xmlns:p14="http://schemas.microsoft.com/office/powerpoint/2010/main" val="3900812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pPr marL="457200" lvl="1" indent="0" algn="ctr">
              <a:buNone/>
            </a:pPr>
            <a:r>
              <a:rPr lang="en-AU" sz="3200" b="1" u="sng" cap="all" dirty="0"/>
              <a:t>2)  Paul’s confidence is that he lives in the power of the Risen Christ</a:t>
            </a:r>
          </a:p>
          <a:p>
            <a:endParaRPr lang="en-AU" b="1" dirty="0"/>
          </a:p>
          <a:p>
            <a:r>
              <a:rPr lang="en-AU" b="1" dirty="0"/>
              <a:t>2 Corinthians 1:9 (ESV) </a:t>
            </a:r>
            <a:r>
              <a:rPr lang="en-AU" baseline="30000" dirty="0"/>
              <a:t>9 </a:t>
            </a:r>
            <a:r>
              <a:rPr lang="en-AU" dirty="0"/>
              <a:t> Indeed, we felt that we had received the sentence of death. But that was to make us </a:t>
            </a:r>
            <a:r>
              <a:rPr lang="en-AU" b="1" dirty="0">
                <a:solidFill>
                  <a:srgbClr val="C00000"/>
                </a:solidFill>
              </a:rPr>
              <a:t>rely not on ourselves but on God </a:t>
            </a:r>
            <a:r>
              <a:rPr lang="en-AU" dirty="0"/>
              <a:t>who raises the dead.</a:t>
            </a:r>
          </a:p>
          <a:p>
            <a:endParaRPr lang="en-AU" dirty="0"/>
          </a:p>
        </p:txBody>
      </p:sp>
    </p:spTree>
    <p:extLst>
      <p:ext uri="{BB962C8B-B14F-4D97-AF65-F5344CB8AC3E}">
        <p14:creationId xmlns:p14="http://schemas.microsoft.com/office/powerpoint/2010/main" val="192167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normAutofit fontScale="92500" lnSpcReduction="10000"/>
          </a:bodyPr>
          <a:lstStyle/>
          <a:p>
            <a:r>
              <a:rPr lang="en-AU" b="1" dirty="0"/>
              <a:t>2 Corinthians 4:7-10 (NLT2) </a:t>
            </a:r>
            <a:r>
              <a:rPr lang="en-AU" baseline="30000" dirty="0"/>
              <a:t>7 </a:t>
            </a:r>
            <a:r>
              <a:rPr lang="en-AU" dirty="0"/>
              <a:t> We now have this light shining in our hearts, but we ourselves are like fragile clay jars containing this great treasure. This makes it clear that our great power is from God, not from ourselves. </a:t>
            </a:r>
            <a:r>
              <a:rPr lang="en-AU" baseline="30000" dirty="0"/>
              <a:t>8 </a:t>
            </a:r>
            <a:r>
              <a:rPr lang="en-AU" dirty="0"/>
              <a:t> We are pressed on every side by troubles, but we are not crushed. We are perplexed, but not driven to despair. </a:t>
            </a:r>
            <a:r>
              <a:rPr lang="en-AU" baseline="30000" dirty="0"/>
              <a:t>9 </a:t>
            </a:r>
            <a:r>
              <a:rPr lang="en-AU" dirty="0"/>
              <a:t> We are hunted down, but never abandoned by God. We get knocked down, but we are not destroyed. </a:t>
            </a:r>
            <a:r>
              <a:rPr lang="en-AU" baseline="30000" dirty="0"/>
              <a:t>10 </a:t>
            </a:r>
            <a:r>
              <a:rPr lang="en-AU" dirty="0"/>
              <a:t> Through suffering, our bodies continue to share in the death of Jesus so that the life of Jesus may also be seen in our bodies. </a:t>
            </a:r>
          </a:p>
        </p:txBody>
      </p:sp>
    </p:spTree>
    <p:extLst>
      <p:ext uri="{BB962C8B-B14F-4D97-AF65-F5344CB8AC3E}">
        <p14:creationId xmlns:p14="http://schemas.microsoft.com/office/powerpoint/2010/main" val="567099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fontScale="92500" lnSpcReduction="10000"/>
          </a:bodyPr>
          <a:lstStyle/>
          <a:p>
            <a:r>
              <a:rPr lang="en-AU" b="1" dirty="0"/>
              <a:t>2 Corinthians 12:7-10 (NLT2) </a:t>
            </a:r>
            <a:r>
              <a:rPr lang="en-AU" baseline="30000" dirty="0"/>
              <a:t>7 </a:t>
            </a:r>
            <a:r>
              <a:rPr lang="en-AU" dirty="0"/>
              <a:t> …So to keep me from becoming proud, I was given a thorn in my flesh, a messenger from Satan to torment me and keep me from becoming proud. </a:t>
            </a:r>
            <a:r>
              <a:rPr lang="en-AU" baseline="30000" dirty="0"/>
              <a:t>8 </a:t>
            </a:r>
            <a:r>
              <a:rPr lang="en-AU" dirty="0"/>
              <a:t> Three different times I begged the Lord to take it away. </a:t>
            </a:r>
            <a:r>
              <a:rPr lang="en-AU" baseline="30000" dirty="0"/>
              <a:t>9 </a:t>
            </a:r>
            <a:r>
              <a:rPr lang="en-AU" dirty="0"/>
              <a:t> Each time he said, “My grace is all you need. My power works best in weakness.” So now I am glad to boast about my weaknesses, so that the power of Christ can work through me. </a:t>
            </a:r>
            <a:r>
              <a:rPr lang="en-AU" baseline="30000" dirty="0"/>
              <a:t>10 </a:t>
            </a:r>
            <a:r>
              <a:rPr lang="en-AU" dirty="0"/>
              <a:t> That’s why I take pleasure in my weaknesses, and in the insults, hardships, persecutions, and troubles that I suffer for Christ. For when I am weak, then I am strong. </a:t>
            </a:r>
          </a:p>
        </p:txBody>
      </p:sp>
    </p:spTree>
    <p:extLst>
      <p:ext uri="{BB962C8B-B14F-4D97-AF65-F5344CB8AC3E}">
        <p14:creationId xmlns:p14="http://schemas.microsoft.com/office/powerpoint/2010/main" val="3651979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pPr marL="457200" lvl="1" indent="0" algn="ctr">
              <a:buNone/>
            </a:pPr>
            <a:r>
              <a:rPr lang="en-AU" sz="3200" b="1" u="sng" cap="all" dirty="0"/>
              <a:t>3)  Paul’s conviction is that God is working in all things</a:t>
            </a:r>
          </a:p>
          <a:p>
            <a:endParaRPr lang="en-AU" dirty="0"/>
          </a:p>
          <a:p>
            <a:r>
              <a:rPr lang="en-AU" b="1" dirty="0"/>
              <a:t>Romans 8:28 (NIV) </a:t>
            </a:r>
            <a:r>
              <a:rPr lang="en-AU" baseline="30000" dirty="0"/>
              <a:t>28 </a:t>
            </a:r>
            <a:r>
              <a:rPr lang="en-AU" dirty="0"/>
              <a:t> And we know that in all things God works for the good of those who love him, who have been called according to his purpose. </a:t>
            </a:r>
          </a:p>
          <a:p>
            <a:endParaRPr lang="en-AU" dirty="0"/>
          </a:p>
        </p:txBody>
      </p:sp>
    </p:spTree>
    <p:extLst>
      <p:ext uri="{BB962C8B-B14F-4D97-AF65-F5344CB8AC3E}">
        <p14:creationId xmlns:p14="http://schemas.microsoft.com/office/powerpoint/2010/main" val="163205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normAutofit fontScale="92500"/>
          </a:bodyPr>
          <a:lstStyle/>
          <a:p>
            <a:r>
              <a:rPr lang="en-AU" b="1" dirty="0"/>
              <a:t>2 Corinthians 4:1 (NLT2) </a:t>
            </a:r>
            <a:r>
              <a:rPr lang="en-AU" baseline="30000" dirty="0"/>
              <a:t>1 </a:t>
            </a:r>
            <a:r>
              <a:rPr lang="en-AU" dirty="0"/>
              <a:t> Therefore, since God in his mercy has given us this new way …. </a:t>
            </a:r>
          </a:p>
          <a:p>
            <a:r>
              <a:rPr lang="en-AU" b="1" dirty="0"/>
              <a:t>2 Corinthians 4:6 (NLT2) </a:t>
            </a:r>
            <a:r>
              <a:rPr lang="en-AU" baseline="30000" dirty="0"/>
              <a:t>6 </a:t>
            </a:r>
            <a:r>
              <a:rPr lang="en-AU" dirty="0"/>
              <a:t> For God, who said, “Let there be light in the darkness,” has made this light shine in our hearts … </a:t>
            </a:r>
          </a:p>
          <a:p>
            <a:r>
              <a:rPr lang="en-AU" b="1" dirty="0"/>
              <a:t>2 Corinthians 4:7 (NLT2) </a:t>
            </a:r>
            <a:r>
              <a:rPr lang="en-AU" baseline="30000" dirty="0"/>
              <a:t>7 </a:t>
            </a:r>
            <a:r>
              <a:rPr lang="en-AU" dirty="0"/>
              <a:t> ... This makes it clear that our great power is from God, not from ourselves. </a:t>
            </a:r>
          </a:p>
          <a:p>
            <a:r>
              <a:rPr lang="en-AU" b="1" dirty="0"/>
              <a:t>2 Corinthians 4:14 (NLT2) </a:t>
            </a:r>
            <a:r>
              <a:rPr lang="en-AU" baseline="30000" dirty="0"/>
              <a:t>14 </a:t>
            </a:r>
            <a:r>
              <a:rPr lang="en-AU" dirty="0"/>
              <a:t> We know that God, who raised the Lord Jesus, will also raise us with Jesus and present us to himself together with you.</a:t>
            </a:r>
          </a:p>
        </p:txBody>
      </p:sp>
    </p:spTree>
    <p:extLst>
      <p:ext uri="{BB962C8B-B14F-4D97-AF65-F5344CB8AC3E}">
        <p14:creationId xmlns:p14="http://schemas.microsoft.com/office/powerpoint/2010/main" val="58344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a:bodyPr>
          <a:lstStyle/>
          <a:p>
            <a:pPr marL="0" indent="0" algn="ctr">
              <a:buNone/>
            </a:pPr>
            <a:r>
              <a:rPr lang="en-AU" b="1" u="sng" cap="all" dirty="0"/>
              <a:t>4)  Pauls’ passion is the glory of God </a:t>
            </a:r>
            <a:br>
              <a:rPr lang="en-AU" b="1" u="sng" cap="all" dirty="0"/>
            </a:br>
            <a:r>
              <a:rPr lang="en-AU" sz="2800" b="1" cap="all" dirty="0"/>
              <a:t>(revealed pre-eminently in Jesus his Messiah, but now through human weakness)</a:t>
            </a:r>
          </a:p>
          <a:p>
            <a:r>
              <a:rPr lang="en-AU" b="1" dirty="0"/>
              <a:t>2 Corinthians 4:4 (NLT2) </a:t>
            </a:r>
            <a:r>
              <a:rPr lang="en-AU" baseline="30000" dirty="0"/>
              <a:t>4 </a:t>
            </a:r>
            <a:r>
              <a:rPr lang="en-AU" dirty="0"/>
              <a:t> … They don’t understand this message about the glory of Christ, who is the exact likeness of God. </a:t>
            </a:r>
          </a:p>
          <a:p>
            <a:r>
              <a:rPr lang="en-AU" b="1" dirty="0"/>
              <a:t>2 Corinthians 4:6 (NLT2) </a:t>
            </a:r>
            <a:r>
              <a:rPr lang="en-AU" baseline="30000" dirty="0"/>
              <a:t>6 </a:t>
            </a:r>
            <a:r>
              <a:rPr lang="en-AU" dirty="0"/>
              <a:t> For God, …has made this light shine in our hearts so we could know the glory of God that is seen in the face of Jesus Christ. </a:t>
            </a:r>
          </a:p>
        </p:txBody>
      </p:sp>
    </p:spTree>
    <p:extLst>
      <p:ext uri="{BB962C8B-B14F-4D97-AF65-F5344CB8AC3E}">
        <p14:creationId xmlns:p14="http://schemas.microsoft.com/office/powerpoint/2010/main" val="190065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normAutofit lnSpcReduction="10000"/>
          </a:bodyPr>
          <a:lstStyle/>
          <a:p>
            <a:r>
              <a:rPr lang="en-AU" b="1" dirty="0"/>
              <a:t>2 Corinthians 4:15 (NLT2) </a:t>
            </a:r>
            <a:r>
              <a:rPr lang="en-AU" baseline="30000" dirty="0"/>
              <a:t>15 </a:t>
            </a:r>
            <a:r>
              <a:rPr lang="en-AU" dirty="0"/>
              <a:t> … And as God’s grace reaches more and more people, there will be great thanksgiving, and God will receive more and more glory. </a:t>
            </a:r>
          </a:p>
          <a:p>
            <a:r>
              <a:rPr lang="en-AU" b="1" dirty="0"/>
              <a:t>John 17:1 (NIV) </a:t>
            </a:r>
            <a:r>
              <a:rPr lang="en-AU" baseline="30000" dirty="0"/>
              <a:t>1 </a:t>
            </a:r>
            <a:r>
              <a:rPr lang="en-AU" dirty="0"/>
              <a:t> … "Father, the time has come. Glorify your Son, that your Son may glorify you. </a:t>
            </a:r>
          </a:p>
          <a:p>
            <a:r>
              <a:rPr lang="en-AU" b="1" dirty="0"/>
              <a:t> John 17:4 (NIV) </a:t>
            </a:r>
            <a:r>
              <a:rPr lang="en-AU" baseline="30000" dirty="0"/>
              <a:t>4 </a:t>
            </a:r>
            <a:r>
              <a:rPr lang="en-AU" dirty="0"/>
              <a:t> I have brought you glory on earth by completing the work you gave me to do.</a:t>
            </a:r>
          </a:p>
          <a:p>
            <a:r>
              <a:rPr lang="en-AU" b="1" dirty="0"/>
              <a:t>Matthew 6:9 (TEV) </a:t>
            </a:r>
            <a:r>
              <a:rPr lang="en-AU" baseline="30000" dirty="0"/>
              <a:t>9 </a:t>
            </a:r>
            <a:r>
              <a:rPr lang="en-AU" dirty="0"/>
              <a:t> … 'Our Father in heaven: May your holy name be </a:t>
            </a:r>
            <a:r>
              <a:rPr lang="en-AU" dirty="0" err="1"/>
              <a:t>honored</a:t>
            </a:r>
            <a:r>
              <a:rPr lang="en-AU" dirty="0"/>
              <a:t>; </a:t>
            </a:r>
          </a:p>
          <a:p>
            <a:endParaRPr lang="en-AU" dirty="0"/>
          </a:p>
        </p:txBody>
      </p:sp>
    </p:spTree>
    <p:extLst>
      <p:ext uri="{BB962C8B-B14F-4D97-AF65-F5344CB8AC3E}">
        <p14:creationId xmlns:p14="http://schemas.microsoft.com/office/powerpoint/2010/main" val="221989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83A5AF-BCAD-4B3C-942E-E655A4180990}"/>
              </a:ext>
            </a:extLst>
          </p:cNvPr>
          <p:cNvSpPr>
            <a:spLocks noGrp="1"/>
          </p:cNvSpPr>
          <p:nvPr>
            <p:ph idx="1"/>
          </p:nvPr>
        </p:nvSpPr>
        <p:spPr/>
        <p:txBody>
          <a:bodyPr>
            <a:normAutofit/>
          </a:bodyPr>
          <a:lstStyle/>
          <a:p>
            <a:endParaRPr lang="en-AU" dirty="0"/>
          </a:p>
          <a:p>
            <a:pPr>
              <a:spcBef>
                <a:spcPts val="0"/>
              </a:spcBef>
              <a:spcAft>
                <a:spcPts val="1800"/>
              </a:spcAft>
            </a:pPr>
            <a:r>
              <a:rPr lang="en-AU" dirty="0"/>
              <a:t>My food is to do the will of him who sent me</a:t>
            </a:r>
          </a:p>
          <a:p>
            <a:pPr>
              <a:spcBef>
                <a:spcPts val="0"/>
              </a:spcBef>
              <a:spcAft>
                <a:spcPts val="1800"/>
              </a:spcAft>
            </a:pPr>
            <a:r>
              <a:rPr lang="en-AU" dirty="0"/>
              <a:t>I only say what I have heard my father say</a:t>
            </a:r>
          </a:p>
          <a:p>
            <a:pPr>
              <a:spcBef>
                <a:spcPts val="0"/>
              </a:spcBef>
              <a:spcAft>
                <a:spcPts val="1800"/>
              </a:spcAft>
            </a:pPr>
            <a:r>
              <a:rPr lang="en-AU" dirty="0"/>
              <a:t>I always do what pleases him</a:t>
            </a:r>
          </a:p>
          <a:p>
            <a:pPr>
              <a:spcBef>
                <a:spcPts val="0"/>
              </a:spcBef>
              <a:spcAft>
                <a:spcPts val="1800"/>
              </a:spcAft>
            </a:pPr>
            <a:endParaRPr lang="en-AU" dirty="0"/>
          </a:p>
          <a:p>
            <a:r>
              <a:rPr lang="en-AU" b="1" dirty="0"/>
              <a:t>1 Corinthians 10:31 (NLT2) </a:t>
            </a:r>
            <a:r>
              <a:rPr lang="en-AU" baseline="30000" dirty="0"/>
              <a:t>31 </a:t>
            </a:r>
            <a:r>
              <a:rPr lang="en-AU" dirty="0"/>
              <a:t> So whether you eat or drink, or whatever you do, do it all for the glory of God.</a:t>
            </a:r>
          </a:p>
          <a:p>
            <a:endParaRPr lang="en-AU" dirty="0"/>
          </a:p>
        </p:txBody>
      </p:sp>
    </p:spTree>
    <p:extLst>
      <p:ext uri="{BB962C8B-B14F-4D97-AF65-F5344CB8AC3E}">
        <p14:creationId xmlns:p14="http://schemas.microsoft.com/office/powerpoint/2010/main" val="195098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r>
              <a:rPr lang="en-AU" dirty="0"/>
              <a:t>We bring him glory:</a:t>
            </a:r>
          </a:p>
          <a:p>
            <a:pPr lvl="1">
              <a:spcAft>
                <a:spcPts val="1200"/>
              </a:spcAft>
            </a:pPr>
            <a:r>
              <a:rPr lang="en-AU" b="1" dirty="0"/>
              <a:t>in our struggles to obey him whatever the cost</a:t>
            </a:r>
          </a:p>
          <a:p>
            <a:pPr lvl="1">
              <a:spcAft>
                <a:spcPts val="1200"/>
              </a:spcAft>
            </a:pPr>
            <a:r>
              <a:rPr lang="en-AU" b="1" dirty="0"/>
              <a:t>in our determination to trust him, however often doubt may attack us</a:t>
            </a:r>
          </a:p>
          <a:p>
            <a:pPr lvl="1">
              <a:spcAft>
                <a:spcPts val="1200"/>
              </a:spcAft>
            </a:pPr>
            <a:r>
              <a:rPr lang="en-AU" b="1" dirty="0"/>
              <a:t>in our willingness to defend his honour before we defend our own.</a:t>
            </a:r>
          </a:p>
          <a:p>
            <a:pPr lvl="1">
              <a:spcAft>
                <a:spcPts val="1200"/>
              </a:spcAft>
            </a:pPr>
            <a:r>
              <a:rPr lang="en-AU" b="1" dirty="0"/>
              <a:t>When we allow the fruit of the Spirit to reign in our lives (e.g. long-suffering or self-control)</a:t>
            </a:r>
          </a:p>
          <a:p>
            <a:endParaRPr lang="en-AU" dirty="0"/>
          </a:p>
        </p:txBody>
      </p:sp>
    </p:spTree>
    <p:extLst>
      <p:ext uri="{BB962C8B-B14F-4D97-AF65-F5344CB8AC3E}">
        <p14:creationId xmlns:p14="http://schemas.microsoft.com/office/powerpoint/2010/main" val="164587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F62775-A223-4C58-9780-A1B5E45DBD9F}"/>
              </a:ext>
            </a:extLst>
          </p:cNvPr>
          <p:cNvSpPr>
            <a:spLocks noGrp="1"/>
          </p:cNvSpPr>
          <p:nvPr>
            <p:ph idx="1"/>
          </p:nvPr>
        </p:nvSpPr>
        <p:spPr/>
        <p:txBody>
          <a:bodyPr/>
          <a:lstStyle/>
          <a:p>
            <a:endParaRPr lang="en-AU" dirty="0"/>
          </a:p>
          <a:p>
            <a:r>
              <a:rPr lang="en-AU" b="1" dirty="0"/>
              <a:t>1 Corinthians 4:7 (MSG)</a:t>
            </a:r>
            <a:r>
              <a:rPr lang="en-AU" dirty="0"/>
              <a:t>  “We carry this precious Message around in the unadorned clay pots of our ordinary lives. That's to prevent anyone from confusing God's incomparable power with us.”</a:t>
            </a:r>
          </a:p>
          <a:p>
            <a:endParaRPr lang="en-AU" dirty="0"/>
          </a:p>
          <a:p>
            <a:r>
              <a:rPr lang="en-AU" sz="3600" b="1" dirty="0">
                <a:solidFill>
                  <a:srgbClr val="C00000"/>
                </a:solidFill>
              </a:rPr>
              <a:t>“whatever you do, do it all for the glory of God.”</a:t>
            </a:r>
          </a:p>
          <a:p>
            <a:endParaRPr lang="en-AU" dirty="0"/>
          </a:p>
        </p:txBody>
      </p:sp>
    </p:spTree>
    <p:extLst>
      <p:ext uri="{BB962C8B-B14F-4D97-AF65-F5344CB8AC3E}">
        <p14:creationId xmlns:p14="http://schemas.microsoft.com/office/powerpoint/2010/main" val="290284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1265</TotalTime>
  <Words>552</Words>
  <Application>Microsoft Office PowerPoint</Application>
  <PresentationFormat>Widescreen</PresentationFormat>
  <Paragraphs>79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Wingdings</vt:lpstr>
      <vt:lpstr>Office Theme</vt:lpstr>
      <vt:lpstr>CATCHING PAUL’S HEART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Cullen</dc:creator>
  <cp:lastModifiedBy>Robin Cullen</cp:lastModifiedBy>
  <cp:revision>36</cp:revision>
  <dcterms:created xsi:type="dcterms:W3CDTF">2017-10-02T23:30:00Z</dcterms:created>
  <dcterms:modified xsi:type="dcterms:W3CDTF">2018-08-11T23:45:15Z</dcterms:modified>
</cp:coreProperties>
</file>